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9" r:id="rId4"/>
    <p:sldId id="269" r:id="rId5"/>
    <p:sldId id="272" r:id="rId6"/>
    <p:sldId id="260" r:id="rId7"/>
    <p:sldId id="279" r:id="rId8"/>
    <p:sldId id="280" r:id="rId9"/>
    <p:sldId id="281" r:id="rId10"/>
    <p:sldId id="278" r:id="rId11"/>
    <p:sldId id="277" r:id="rId12"/>
    <p:sldId id="264" r:id="rId13"/>
    <p:sldId id="282" r:id="rId14"/>
    <p:sldId id="290" r:id="rId15"/>
    <p:sldId id="275" r:id="rId16"/>
    <p:sldId id="265" r:id="rId17"/>
    <p:sldId id="266" r:id="rId18"/>
    <p:sldId id="289" r:id="rId19"/>
    <p:sldId id="267" r:id="rId20"/>
    <p:sldId id="268" r:id="rId21"/>
    <p:sldId id="283" r:id="rId22"/>
    <p:sldId id="284" r:id="rId23"/>
    <p:sldId id="285" r:id="rId24"/>
    <p:sldId id="286" r:id="rId25"/>
    <p:sldId id="271" r:id="rId26"/>
    <p:sldId id="270" r:id="rId27"/>
    <p:sldId id="287" r:id="rId28"/>
    <p:sldId id="288" r:id="rId29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66"/>
  </p:normalViewPr>
  <p:slideViewPr>
    <p:cSldViewPr>
      <p:cViewPr varScale="1">
        <p:scale>
          <a:sx n="98" d="100"/>
          <a:sy n="98" d="100"/>
        </p:scale>
        <p:origin x="1408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FEBE5-41C8-4741-8AAB-252352D08A5B}" type="datetimeFigureOut">
              <a:rPr lang="da-DK" smtClean="0"/>
              <a:t>25.06.2020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79467-6944-0D48-97CE-557DD3FCBE4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9560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3127375" y="565150"/>
            <a:ext cx="3773488" cy="2828925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da-DK" smtClean="0"/>
              <a:pPr/>
              <a:t>22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29392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A8CA2-26CE-4868-B30A-8446663FA09D}" type="datetimeFigureOut">
              <a:rPr lang="da-DK" smtClean="0"/>
              <a:t>25.06.2020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3385-698E-4190-83CB-88EAF908BC5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30683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A8CA2-26CE-4868-B30A-8446663FA09D}" type="datetimeFigureOut">
              <a:rPr lang="da-DK" smtClean="0"/>
              <a:t>25.06.2020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3385-698E-4190-83CB-88EAF908BC5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89669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A8CA2-26CE-4868-B30A-8446663FA09D}" type="datetimeFigureOut">
              <a:rPr lang="da-DK" smtClean="0"/>
              <a:t>25.06.2020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3385-698E-4190-83CB-88EAF908BC5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4667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ont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/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91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11" name="Logo white">
            <a:extLst>
              <a:ext uri="{FF2B5EF4-FFF2-40B4-BE49-F238E27FC236}">
                <a16:creationId xmlns:a16="http://schemas.microsoft.com/office/drawing/2014/main" id="{275A6477-FE3A-4D40-B1FE-E46C11E344A5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189025" y="252000"/>
            <a:ext cx="314749" cy="612000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68589" tIns="34294" rIns="68589" bIns="34294" numCol="1" anchor="t" anchorCtr="0" compatLnSpc="1">
            <a:prstTxWarp prst="textNoShape">
              <a:avLst/>
            </a:prstTxWarp>
            <a:noAutofit/>
          </a:bodyPr>
          <a:lstStyle/>
          <a:p>
            <a:endParaRPr lang="da-DK" sz="1350" dirty="0"/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7419" y="3545117"/>
            <a:ext cx="8131079" cy="2706458"/>
          </a:xfrm>
        </p:spPr>
        <p:txBody>
          <a:bodyPr anchor="t" anchorCtr="0"/>
          <a:lstStyle>
            <a:lvl1pPr>
              <a:lnSpc>
                <a:spcPct val="93000"/>
              </a:lnSpc>
              <a:defRPr sz="600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dirty="0"/>
              <a:t>Click to edit Master title style</a:t>
            </a:r>
            <a:endParaRPr lang="da-DK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5328" y="1704975"/>
            <a:ext cx="8131079" cy="1660654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225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dirty="0"/>
              <a:t>Click to edit Master subtitle style</a:t>
            </a:r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117C6C-7BC3-4888-BC29-FAB17565D11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27160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156">
          <p15:clr>
            <a:srgbClr val="F26B43"/>
          </p15:clr>
        </p15:guide>
        <p15:guide id="2" pos="6984">
          <p15:clr>
            <a:srgbClr val="F26B43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48A0E3C-0CE1-4BBF-A912-5A81BF3B7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273" y="1706400"/>
            <a:ext cx="6985190" cy="4545578"/>
          </a:xfrm>
        </p:spPr>
        <p:txBody>
          <a:bodyPr/>
          <a:lstStyle/>
          <a:p>
            <a:pPr lvl="0"/>
            <a:r>
              <a:rPr lang="da-DK" dirty="0"/>
              <a:t>Edit Master text styles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CA8860-CDAD-4F91-9292-2B11655C19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7A21B-9B48-4777-BF0D-9FB95719C2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13486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84">
          <p15:clr>
            <a:srgbClr val="F26B43"/>
          </p15:clr>
        </p15:guide>
        <p15:guide id="2" pos="1117">
          <p15:clr>
            <a:srgbClr val="F26B43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A8CA2-26CE-4868-B30A-8446663FA09D}" type="datetimeFigureOut">
              <a:rPr lang="da-DK" smtClean="0"/>
              <a:t>25.06.2020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3385-698E-4190-83CB-88EAF908BC5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742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A8CA2-26CE-4868-B30A-8446663FA09D}" type="datetimeFigureOut">
              <a:rPr lang="da-DK" smtClean="0"/>
              <a:t>25.06.2020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3385-698E-4190-83CB-88EAF908BC5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9816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A8CA2-26CE-4868-B30A-8446663FA09D}" type="datetimeFigureOut">
              <a:rPr lang="da-DK" smtClean="0"/>
              <a:t>25.06.2020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3385-698E-4190-83CB-88EAF908BC5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95998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A8CA2-26CE-4868-B30A-8446663FA09D}" type="datetimeFigureOut">
              <a:rPr lang="da-DK" smtClean="0"/>
              <a:t>25.06.2020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3385-698E-4190-83CB-88EAF908BC5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94032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A8CA2-26CE-4868-B30A-8446663FA09D}" type="datetimeFigureOut">
              <a:rPr lang="da-DK" smtClean="0"/>
              <a:t>25.06.2020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3385-698E-4190-83CB-88EAF908BC5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2434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A8CA2-26CE-4868-B30A-8446663FA09D}" type="datetimeFigureOut">
              <a:rPr lang="da-DK" smtClean="0"/>
              <a:t>25.06.2020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3385-698E-4190-83CB-88EAF908BC5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218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A8CA2-26CE-4868-B30A-8446663FA09D}" type="datetimeFigureOut">
              <a:rPr lang="da-DK" smtClean="0"/>
              <a:t>25.06.2020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3385-698E-4190-83CB-88EAF908BC5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29348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A8CA2-26CE-4868-B30A-8446663FA09D}" type="datetimeFigureOut">
              <a:rPr lang="da-DK" smtClean="0"/>
              <a:t>25.06.2020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3385-698E-4190-83CB-88EAF908BC5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13429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A8CA2-26CE-4868-B30A-8446663FA09D}" type="datetimeFigureOut">
              <a:rPr lang="da-DK" smtClean="0"/>
              <a:t>25.06.2020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63385-698E-4190-83CB-88EAF908BC5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254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orbit.dtu.dk/en/projects/vennerslund-energy-and-nature-park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emf"/><Relationship Id="rId5" Type="http://schemas.openxmlformats.org/officeDocument/2006/relationships/image" Target="../media/image42.pn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7544" y="-171400"/>
            <a:ext cx="8280920" cy="1827634"/>
          </a:xfrm>
        </p:spPr>
        <p:txBody>
          <a:bodyPr>
            <a:normAutofit fontScale="90000"/>
          </a:bodyPr>
          <a:lstStyle/>
          <a:p>
            <a:br>
              <a:rPr lang="da-DK" dirty="0"/>
            </a:br>
            <a:r>
              <a:rPr lang="da-DK" dirty="0"/>
              <a:t> </a:t>
            </a:r>
            <a:r>
              <a:rPr lang="da-DK" sz="3600" dirty="0"/>
              <a:t>Vedvarende energianlæg ved </a:t>
            </a:r>
            <a:r>
              <a:rPr lang="da-DK" sz="3600" dirty="0" err="1"/>
              <a:t>Skjørringe</a:t>
            </a:r>
            <a:r>
              <a:rPr lang="da-DK" sz="3600" dirty="0"/>
              <a:t> Gods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6123"/>
            <a:ext cx="8136904" cy="5732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6F18CF48-36AB-2941-81F5-BD8C15580C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960" y="5968654"/>
            <a:ext cx="995040" cy="99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72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Støjberegning - vindhastighed 6 m/s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916832"/>
            <a:ext cx="13620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289" y="1210740"/>
            <a:ext cx="4479960" cy="531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642A78F0-BFCE-9348-886F-E7C47E51A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960" y="5968654"/>
            <a:ext cx="995040" cy="99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6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Støjberegning - vindhastighed 8 m/s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844824"/>
            <a:ext cx="1362075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431" y="1210888"/>
            <a:ext cx="4528817" cy="533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FB810928-3C79-5048-B041-34B6B1113D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960" y="5968654"/>
            <a:ext cx="995040" cy="99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98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Lavfrekvent støj – vindhastighed 8 m/s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617" y="1189259"/>
            <a:ext cx="4562623" cy="5408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295" y="1700808"/>
            <a:ext cx="1347505" cy="1142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2643C9D5-61DE-E944-BE44-03D1814319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960" y="5968654"/>
            <a:ext cx="995040" cy="99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49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282204"/>
            <a:ext cx="8229600" cy="1143000"/>
          </a:xfrm>
        </p:spPr>
        <p:txBody>
          <a:bodyPr>
            <a:normAutofit/>
          </a:bodyPr>
          <a:lstStyle/>
          <a:p>
            <a:r>
              <a:rPr lang="da-DK" dirty="0"/>
              <a:t>Skyggekast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337349"/>
            <a:ext cx="4464496" cy="520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19" y="2080593"/>
            <a:ext cx="1308348" cy="112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boks 2"/>
          <p:cNvSpPr txBox="1"/>
          <p:nvPr/>
        </p:nvSpPr>
        <p:spPr>
          <a:xfrm>
            <a:off x="7182811" y="1772816"/>
            <a:ext cx="1847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/>
              <a:t>Skyggekast-timer pr. år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50EE9198-AEFD-664D-A00B-6816DE082E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960" y="5968654"/>
            <a:ext cx="995040" cy="99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59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AA254C-88A5-C947-9C10-B00D3A102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Støj fra motorvejen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0E206602-552F-114C-A116-21E81F733B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5445" y="1384007"/>
            <a:ext cx="5293110" cy="5117183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34E21133-AD4D-CA43-AE1E-DA34F26ED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877" y="5381190"/>
            <a:ext cx="1435200" cy="112000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8D7020A5-9515-6543-BA05-CE2F686C1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960" y="5968654"/>
            <a:ext cx="995040" cy="99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44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da-DK" sz="4000" dirty="0"/>
              <a:t>VE-loven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7787208" cy="4525963"/>
          </a:xfrm>
        </p:spPr>
        <p:txBody>
          <a:bodyPr>
            <a:normAutofit/>
          </a:bodyPr>
          <a:lstStyle/>
          <a:p>
            <a:r>
              <a:rPr lang="da-DK" dirty="0">
                <a:latin typeface="+mj-lt"/>
              </a:rPr>
              <a:t>Ny VE-lov er trådt i kraft 1. juni 2020.</a:t>
            </a:r>
          </a:p>
          <a:p>
            <a:r>
              <a:rPr lang="da-DK" dirty="0">
                <a:latin typeface="+mj-lt"/>
              </a:rPr>
              <a:t>Orienteringsmøde i september 2020.</a:t>
            </a:r>
          </a:p>
          <a:p>
            <a:r>
              <a:rPr lang="da-DK" dirty="0">
                <a:latin typeface="+mj-lt"/>
              </a:rPr>
              <a:t>Energistyrelsen afholder mødet som et normalt, fysisk orienteringsmøde, hvis </a:t>
            </a:r>
            <a:r>
              <a:rPr lang="da-DK" dirty="0" err="1">
                <a:latin typeface="+mj-lt"/>
              </a:rPr>
              <a:t>corona</a:t>
            </a:r>
            <a:r>
              <a:rPr lang="da-DK" dirty="0">
                <a:latin typeface="+mj-lt"/>
              </a:rPr>
              <a:t>-situationen tillader det.</a:t>
            </a:r>
          </a:p>
          <a:p>
            <a:endParaRPr lang="da-DK" dirty="0">
              <a:latin typeface="+mj-lt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7244401D-6410-BA40-8E38-38085C744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960" y="5968654"/>
            <a:ext cx="995040" cy="99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99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Visualisering fra Vennerslundsvej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12" y="1556792"/>
            <a:ext cx="8314352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148721"/>
            <a:ext cx="1656184" cy="1520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5423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Visualisering fra Lundbyvej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298160" cy="5345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085184"/>
            <a:ext cx="1677740" cy="161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591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Visualisering fra Lundbyvej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"/>
          <a:stretch/>
        </p:blipFill>
        <p:spPr bwMode="auto">
          <a:xfrm>
            <a:off x="180975" y="1216676"/>
            <a:ext cx="8783513" cy="530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043607"/>
            <a:ext cx="1860451" cy="1622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068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Visualisering fra kysten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171891"/>
            <a:ext cx="8352928" cy="5399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234414"/>
            <a:ext cx="1569542" cy="145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7872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3600" dirty="0"/>
              <a:t>Placering af vindmøller og solcelleareal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93" y="1207891"/>
            <a:ext cx="5545727" cy="546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A60411BF-8B71-8A45-B7F5-EE1FD3B51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960" y="5968654"/>
            <a:ext cx="995040" cy="99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32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Visualisering fra Sundby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202960"/>
            <a:ext cx="8251067" cy="5322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090338"/>
            <a:ext cx="1614116" cy="155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6117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4358EA-4D5B-461F-997D-DE6729900D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010" y="1916635"/>
            <a:ext cx="8381546" cy="2030108"/>
          </a:xfrm>
        </p:spPr>
        <p:txBody>
          <a:bodyPr/>
          <a:lstStyle/>
          <a:p>
            <a:r>
              <a:rPr lang="da-DK" dirty="0"/>
              <a:t>Reduktion af CO</a:t>
            </a:r>
            <a:r>
              <a:rPr lang="da-DK" baseline="-25000" dirty="0"/>
              <a:t>2</a:t>
            </a:r>
            <a:r>
              <a:rPr lang="da-DK" dirty="0"/>
              <a:t> udledning fra landbrug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8CE6942-A17C-4247-86C6-41FACF7E90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476" y="3717032"/>
            <a:ext cx="8131080" cy="1191640"/>
          </a:xfrm>
        </p:spPr>
        <p:txBody>
          <a:bodyPr>
            <a:noAutofit/>
          </a:bodyPr>
          <a:lstStyle/>
          <a:p>
            <a:endParaRPr lang="da-DK" sz="2000" dirty="0"/>
          </a:p>
          <a:p>
            <a:r>
              <a:rPr lang="da-DK" sz="2000" dirty="0"/>
              <a:t>Niels-Erik Clausen, DTU Vindenergi</a:t>
            </a:r>
          </a:p>
          <a:p>
            <a:endParaRPr lang="da-DK" sz="2000" dirty="0"/>
          </a:p>
          <a:p>
            <a:r>
              <a:rPr lang="da-DK" sz="2000" dirty="0"/>
              <a:t>- et samarbejde mellem DTU og Vennerslund Energi- og Naturpark</a:t>
            </a:r>
          </a:p>
        </p:txBody>
      </p:sp>
    </p:spTree>
    <p:extLst>
      <p:ext uri="{BB962C8B-B14F-4D97-AF65-F5344CB8AC3E}">
        <p14:creationId xmlns:p14="http://schemas.microsoft.com/office/powerpoint/2010/main" val="3425549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60063" y="471727"/>
            <a:ext cx="5829300" cy="464706"/>
          </a:xfrm>
        </p:spPr>
        <p:txBody>
          <a:bodyPr>
            <a:noAutofit/>
          </a:bodyPr>
          <a:lstStyle/>
          <a:p>
            <a:r>
              <a:rPr lang="da-DK" dirty="0"/>
              <a:t>DTU Vindenergi  </a:t>
            </a:r>
          </a:p>
        </p:txBody>
      </p:sp>
      <p:sp>
        <p:nvSpPr>
          <p:cNvPr id="8" name="Afrundet rektangel 7"/>
          <p:cNvSpPr/>
          <p:nvPr/>
        </p:nvSpPr>
        <p:spPr bwMode="auto">
          <a:xfrm>
            <a:off x="395536" y="4247301"/>
            <a:ext cx="4126843" cy="1353023"/>
          </a:xfrm>
          <a:prstGeom prst="roundRect">
            <a:avLst>
              <a:gd name="adj" fmla="val 14142"/>
            </a:avLst>
          </a:prstGeom>
          <a:solidFill>
            <a:srgbClr val="99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35000" tIns="0" rIns="0" bIns="0" numCol="1" rtlCol="0" anchor="ctr" anchorCtr="0" compatLnSpc="1">
            <a:prstTxWarp prst="textNoShape">
              <a:avLst/>
            </a:prstTxWarp>
          </a:bodyPr>
          <a:lstStyle/>
          <a:p>
            <a:r>
              <a:rPr lang="da-DK" sz="1600" b="1" dirty="0">
                <a:solidFill>
                  <a:schemeClr val="bg1"/>
                </a:solidFill>
              </a:rPr>
              <a:t>DTU Vindenergi har 250 ansatte</a:t>
            </a:r>
          </a:p>
          <a:p>
            <a:r>
              <a:rPr lang="da-DK" sz="1600" dirty="0">
                <a:solidFill>
                  <a:schemeClr val="bg1"/>
                </a:solidFill>
              </a:rPr>
              <a:t>- Heraf 150 forskere</a:t>
            </a:r>
          </a:p>
          <a:p>
            <a:pPr marL="214341" indent="-214341">
              <a:buFontTx/>
              <a:buChar char="-"/>
            </a:pPr>
            <a:r>
              <a:rPr lang="da-DK" sz="1600" dirty="0">
                <a:solidFill>
                  <a:schemeClr val="bg1"/>
                </a:solidFill>
              </a:rPr>
              <a:t>40 </a:t>
            </a:r>
            <a:r>
              <a:rPr lang="da-DK" sz="1600" dirty="0" err="1">
                <a:solidFill>
                  <a:schemeClr val="bg1"/>
                </a:solidFill>
              </a:rPr>
              <a:t>PhD</a:t>
            </a:r>
            <a:r>
              <a:rPr lang="da-DK" sz="1600" dirty="0">
                <a:solidFill>
                  <a:schemeClr val="bg1"/>
                </a:solidFill>
              </a:rPr>
              <a:t> studerende</a:t>
            </a:r>
          </a:p>
          <a:p>
            <a:pPr marL="214341" indent="-214341">
              <a:buFontTx/>
              <a:buChar char="-"/>
            </a:pPr>
            <a:r>
              <a:rPr lang="da-DK" sz="1600" dirty="0">
                <a:solidFill>
                  <a:schemeClr val="bg1"/>
                </a:solidFill>
              </a:rPr>
              <a:t>2 årig </a:t>
            </a:r>
            <a:r>
              <a:rPr lang="da-DK" sz="1600" dirty="0" err="1">
                <a:solidFill>
                  <a:schemeClr val="bg1"/>
                </a:solidFill>
              </a:rPr>
              <a:t>kandidatuddanelse</a:t>
            </a:r>
            <a:r>
              <a:rPr lang="da-DK" sz="1600" dirty="0">
                <a:solidFill>
                  <a:schemeClr val="bg1"/>
                </a:solidFill>
              </a:rPr>
              <a:t> i vindenergi</a:t>
            </a:r>
          </a:p>
          <a:p>
            <a:pPr marL="214341" indent="-214341">
              <a:buFontTx/>
              <a:buChar char="-"/>
            </a:pPr>
            <a:r>
              <a:rPr lang="da-DK" sz="1600" dirty="0">
                <a:solidFill>
                  <a:schemeClr val="bg1"/>
                </a:solidFill>
              </a:rPr>
              <a:t>Hvert år uddanner vi 60 civilingeniører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631589" y="1340768"/>
            <a:ext cx="3468803" cy="4272531"/>
            <a:chOff x="4866340" y="1178571"/>
            <a:chExt cx="4216997" cy="514493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66340" y="1178571"/>
              <a:ext cx="4216997" cy="5144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942895" y="4628169"/>
              <a:ext cx="877617" cy="627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5" descr="Siemens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73082" y="2999902"/>
              <a:ext cx="876827" cy="1502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" descr="Hovsore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21082" t="2458" r="5845" b="13080"/>
            <a:stretch/>
          </p:blipFill>
          <p:spPr bwMode="auto">
            <a:xfrm>
              <a:off x="7551881" y="1218219"/>
              <a:ext cx="1505631" cy="1117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49" y="1210195"/>
            <a:ext cx="3733835" cy="29261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24242" r="18182" b="23788"/>
          <a:stretch/>
        </p:blipFill>
        <p:spPr>
          <a:xfrm>
            <a:off x="8121796" y="1352223"/>
            <a:ext cx="650348" cy="8546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0635" y="2238477"/>
            <a:ext cx="766235" cy="12695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24"/>
              </a:spcBef>
            </a:pPr>
            <a:r>
              <a:rPr lang="da-DK" sz="825" dirty="0"/>
              <a:t>Niels-Erik Clausen</a:t>
            </a:r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67B79B33-7946-FB49-A3E3-A7316FE950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946" y="148485"/>
            <a:ext cx="508534" cy="78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97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AB9D89-4678-4B3C-8679-3E429EFBB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513416"/>
            <a:ext cx="6985190" cy="421653"/>
          </a:xfrm>
        </p:spPr>
        <p:txBody>
          <a:bodyPr>
            <a:noAutofit/>
          </a:bodyPr>
          <a:lstStyle/>
          <a:p>
            <a:r>
              <a:rPr lang="en-GB" dirty="0" err="1"/>
              <a:t>Udfordringen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5890CD-8F90-4FE7-841F-F7B0C2865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237417"/>
            <a:ext cx="8546044" cy="3409627"/>
          </a:xfrm>
        </p:spPr>
        <p:txBody>
          <a:bodyPr>
            <a:normAutofit/>
          </a:bodyPr>
          <a:lstStyle/>
          <a:p>
            <a:r>
              <a:rPr lang="en-GB" sz="1800" dirty="0"/>
              <a:t>Dansk </a:t>
            </a:r>
            <a:r>
              <a:rPr lang="en-GB" sz="1800" dirty="0" err="1"/>
              <a:t>landbrug</a:t>
            </a:r>
            <a:r>
              <a:rPr lang="en-GB" sz="1800" dirty="0"/>
              <a:t> </a:t>
            </a:r>
            <a:r>
              <a:rPr lang="en-GB" sz="1800" dirty="0" err="1"/>
              <a:t>bidrager</a:t>
            </a:r>
            <a:r>
              <a:rPr lang="en-GB" sz="1800" dirty="0"/>
              <a:t> </a:t>
            </a:r>
            <a:r>
              <a:rPr lang="en-GB" sz="1800" dirty="0" err="1"/>
              <a:t>til</a:t>
            </a:r>
            <a:r>
              <a:rPr lang="en-GB" sz="1800" dirty="0"/>
              <a:t> 22% </a:t>
            </a:r>
            <a:r>
              <a:rPr lang="en-GB" sz="1800" dirty="0" err="1"/>
              <a:t>af</a:t>
            </a:r>
            <a:r>
              <a:rPr lang="en-GB" sz="1800" dirty="0"/>
              <a:t> </a:t>
            </a:r>
            <a:r>
              <a:rPr lang="en-GB" sz="1800" dirty="0" err="1"/>
              <a:t>Danmarks</a:t>
            </a:r>
            <a:r>
              <a:rPr lang="en-GB" sz="1800" dirty="0"/>
              <a:t> </a:t>
            </a:r>
            <a:r>
              <a:rPr lang="en-GB" sz="1800" dirty="0" err="1"/>
              <a:t>udledning</a:t>
            </a:r>
            <a:r>
              <a:rPr lang="en-GB" sz="1800" dirty="0"/>
              <a:t> </a:t>
            </a:r>
            <a:r>
              <a:rPr lang="en-GB" sz="1800" dirty="0" err="1"/>
              <a:t>af</a:t>
            </a:r>
            <a:r>
              <a:rPr lang="en-GB" sz="1800" dirty="0"/>
              <a:t> </a:t>
            </a:r>
            <a:r>
              <a:rPr lang="en-GB" sz="1800" dirty="0" err="1"/>
              <a:t>drivhusgasser</a:t>
            </a:r>
            <a:r>
              <a:rPr lang="en-GB" sz="1800" dirty="0"/>
              <a:t>.    </a:t>
            </a:r>
          </a:p>
          <a:p>
            <a:r>
              <a:rPr lang="en-GB" sz="1800" dirty="0" err="1"/>
              <a:t>Udledningen</a:t>
            </a:r>
            <a:r>
              <a:rPr lang="en-GB" sz="1800" dirty="0"/>
              <a:t> </a:t>
            </a:r>
            <a:r>
              <a:rPr lang="en-GB" sz="1800" dirty="0" err="1"/>
              <a:t>har</a:t>
            </a:r>
            <a:r>
              <a:rPr lang="en-GB" sz="1800" dirty="0"/>
              <a:t> </a:t>
            </a:r>
            <a:r>
              <a:rPr lang="en-GB" sz="1800" dirty="0" err="1"/>
              <a:t>været</a:t>
            </a:r>
            <a:r>
              <a:rPr lang="en-GB" sz="1800" dirty="0"/>
              <a:t> </a:t>
            </a:r>
            <a:r>
              <a:rPr lang="en-GB" sz="1800" dirty="0" err="1"/>
              <a:t>næsten</a:t>
            </a:r>
            <a:r>
              <a:rPr lang="en-GB" sz="1800" dirty="0"/>
              <a:t> </a:t>
            </a:r>
            <a:r>
              <a:rPr lang="en-GB" sz="1800" dirty="0" err="1"/>
              <a:t>konstant</a:t>
            </a:r>
            <a:r>
              <a:rPr lang="en-GB" sz="1800" dirty="0"/>
              <a:t> 10.7-10.8 mill t /</a:t>
            </a:r>
            <a:r>
              <a:rPr lang="en-GB" sz="1800" dirty="0" err="1"/>
              <a:t>år</a:t>
            </a:r>
            <a:r>
              <a:rPr lang="en-GB" sz="1800" dirty="0"/>
              <a:t> de </a:t>
            </a:r>
            <a:r>
              <a:rPr lang="en-GB" sz="1800" dirty="0" err="1"/>
              <a:t>sidste</a:t>
            </a:r>
            <a:r>
              <a:rPr lang="en-GB" sz="1800" dirty="0"/>
              <a:t> 12 </a:t>
            </a:r>
            <a:r>
              <a:rPr lang="en-GB" sz="1800" dirty="0" err="1"/>
              <a:t>år</a:t>
            </a:r>
            <a:r>
              <a:rPr lang="en-GB" sz="1800" dirty="0"/>
              <a:t>. </a:t>
            </a:r>
          </a:p>
          <a:p>
            <a:r>
              <a:rPr lang="en-GB" sz="1800" dirty="0" err="1"/>
              <a:t>En</a:t>
            </a:r>
            <a:r>
              <a:rPr lang="en-GB" sz="1800" dirty="0"/>
              <a:t> </a:t>
            </a:r>
            <a:r>
              <a:rPr lang="en-GB" sz="1800" dirty="0" err="1"/>
              <a:t>stor</a:t>
            </a:r>
            <a:r>
              <a:rPr lang="en-GB" sz="1800" dirty="0"/>
              <a:t> del </a:t>
            </a:r>
            <a:r>
              <a:rPr lang="en-GB" sz="1800" dirty="0" err="1"/>
              <a:t>er</a:t>
            </a:r>
            <a:r>
              <a:rPr lang="en-GB" sz="1800" dirty="0"/>
              <a:t> </a:t>
            </a:r>
            <a:r>
              <a:rPr lang="en-GB" sz="1800" dirty="0" err="1"/>
              <a:t>metan</a:t>
            </a:r>
            <a:r>
              <a:rPr lang="en-GB" sz="1800" dirty="0"/>
              <a:t> </a:t>
            </a:r>
            <a:r>
              <a:rPr lang="en-GB" sz="1800" dirty="0" err="1"/>
              <a:t>og</a:t>
            </a:r>
            <a:r>
              <a:rPr lang="en-GB" sz="1800" dirty="0"/>
              <a:t> CO</a:t>
            </a:r>
            <a:r>
              <a:rPr lang="en-GB" sz="1800" baseline="-25000" dirty="0"/>
              <a:t>2 </a:t>
            </a:r>
            <a:r>
              <a:rPr lang="en-GB" sz="1800" dirty="0" err="1"/>
              <a:t>fra</a:t>
            </a:r>
            <a:r>
              <a:rPr lang="en-GB" sz="1800" dirty="0"/>
              <a:t> </a:t>
            </a:r>
            <a:r>
              <a:rPr lang="en-GB" sz="1800" dirty="0" err="1"/>
              <a:t>husdyrproduktion</a:t>
            </a:r>
            <a:r>
              <a:rPr lang="en-GB" sz="1800" dirty="0"/>
              <a:t>.</a:t>
            </a:r>
          </a:p>
          <a:p>
            <a:r>
              <a:rPr lang="en-GB" sz="1800" dirty="0" err="1"/>
              <a:t>Alle</a:t>
            </a:r>
            <a:r>
              <a:rPr lang="en-GB" sz="1800" dirty="0"/>
              <a:t> </a:t>
            </a:r>
            <a:r>
              <a:rPr lang="en-GB" sz="1800" dirty="0" err="1"/>
              <a:t>kommuner</a:t>
            </a:r>
            <a:r>
              <a:rPr lang="en-GB" sz="1800" dirty="0"/>
              <a:t> </a:t>
            </a:r>
            <a:r>
              <a:rPr lang="en-GB" sz="1800" dirty="0" err="1"/>
              <a:t>har</a:t>
            </a:r>
            <a:r>
              <a:rPr lang="en-GB" sz="1800" dirty="0"/>
              <a:t> </a:t>
            </a:r>
            <a:r>
              <a:rPr lang="en-GB" sz="1800" dirty="0" err="1"/>
              <a:t>en</a:t>
            </a:r>
            <a:r>
              <a:rPr lang="en-GB" sz="1800" dirty="0"/>
              <a:t> </a:t>
            </a:r>
            <a:r>
              <a:rPr lang="en-GB" sz="1800" dirty="0" err="1"/>
              <a:t>målsætning</a:t>
            </a:r>
            <a:r>
              <a:rPr lang="en-GB" sz="1800" dirty="0"/>
              <a:t> for </a:t>
            </a:r>
            <a:r>
              <a:rPr lang="en-GB" sz="1800" dirty="0" err="1"/>
              <a:t>bæredygtighed</a:t>
            </a:r>
            <a:r>
              <a:rPr lang="en-GB" sz="1800" dirty="0"/>
              <a:t> </a:t>
            </a:r>
            <a:r>
              <a:rPr lang="en-GB" sz="1800" dirty="0" err="1"/>
              <a:t>og</a:t>
            </a:r>
            <a:r>
              <a:rPr lang="en-GB" sz="1800" dirty="0"/>
              <a:t> </a:t>
            </a:r>
            <a:r>
              <a:rPr lang="en-GB" sz="1800" dirty="0" err="1"/>
              <a:t>klima</a:t>
            </a:r>
            <a:r>
              <a:rPr lang="en-GB" sz="1800" dirty="0"/>
              <a:t> – </a:t>
            </a:r>
            <a:r>
              <a:rPr lang="en-GB" sz="1800" dirty="0" err="1"/>
              <a:t>også</a:t>
            </a:r>
            <a:r>
              <a:rPr lang="en-GB" sz="1800" dirty="0"/>
              <a:t> </a:t>
            </a:r>
            <a:r>
              <a:rPr lang="en-GB" sz="1800" dirty="0" err="1"/>
              <a:t>Guldborgsund</a:t>
            </a:r>
            <a:r>
              <a:rPr lang="en-GB" sz="1800" dirty="0"/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3068960"/>
            <a:ext cx="3608456" cy="34564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83" y="3068960"/>
            <a:ext cx="5007873" cy="2736360"/>
          </a:xfrm>
          <a:prstGeom prst="rect">
            <a:avLst/>
          </a:prstGeom>
        </p:spPr>
      </p:pic>
      <p:pic>
        <p:nvPicPr>
          <p:cNvPr id="10" name="Billede 14">
            <a:extLst>
              <a:ext uri="{FF2B5EF4-FFF2-40B4-BE49-F238E27FC236}">
                <a16:creationId xmlns:a16="http://schemas.microsoft.com/office/drawing/2014/main" id="{67B79B33-7946-FB49-A3E3-A7316FE950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946" y="148485"/>
            <a:ext cx="508534" cy="78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647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513985"/>
            <a:ext cx="7057133" cy="421598"/>
          </a:xfrm>
        </p:spPr>
        <p:txBody>
          <a:bodyPr>
            <a:noAutofit/>
          </a:bodyPr>
          <a:lstStyle/>
          <a:p>
            <a:r>
              <a:rPr lang="da-DK" dirty="0"/>
              <a:t>Projektet 2019 - 2020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940" y="1412677"/>
            <a:ext cx="7489209" cy="48246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2400" dirty="0"/>
              <a:t>Potentialet for reduktion af CO</a:t>
            </a:r>
            <a:r>
              <a:rPr lang="da-DK" sz="2400" baseline="-25000" dirty="0"/>
              <a:t>2</a:t>
            </a:r>
            <a:r>
              <a:rPr lang="da-DK" sz="2400" dirty="0"/>
              <a:t> aftryk fra plantebaseret landbrug</a:t>
            </a:r>
          </a:p>
          <a:p>
            <a:endParaRPr lang="da-DK" sz="2400" dirty="0"/>
          </a:p>
          <a:p>
            <a:r>
              <a:rPr lang="da-DK" sz="2400" dirty="0"/>
              <a:t>Kortlægning af forbrug og kilder til CO</a:t>
            </a:r>
            <a:r>
              <a:rPr lang="da-DK" sz="2400" baseline="-25000" dirty="0"/>
              <a:t>2</a:t>
            </a:r>
            <a:r>
              <a:rPr lang="da-DK" sz="2400" dirty="0"/>
              <a:t> aftryk</a:t>
            </a:r>
          </a:p>
          <a:p>
            <a:endParaRPr lang="da-DK" sz="2400" dirty="0"/>
          </a:p>
          <a:p>
            <a:r>
              <a:rPr lang="da-DK" sz="2400" dirty="0"/>
              <a:t>Opstilling af scenarier: </a:t>
            </a:r>
          </a:p>
          <a:p>
            <a:pPr lvl="1"/>
            <a:r>
              <a:rPr lang="da-DK" sz="2400" dirty="0"/>
              <a:t>1/3 af traktorerne er eldrevne</a:t>
            </a:r>
          </a:p>
          <a:p>
            <a:pPr lvl="1"/>
            <a:r>
              <a:rPr lang="da-DK" sz="2400" dirty="0"/>
              <a:t>Alle maskiner er eldrevne</a:t>
            </a:r>
          </a:p>
          <a:p>
            <a:pPr lvl="1"/>
            <a:r>
              <a:rPr lang="da-DK" sz="2400" dirty="0"/>
              <a:t>Halmfyret udskiftes med varmepumpe</a:t>
            </a:r>
          </a:p>
          <a:p>
            <a:pPr lvl="1"/>
            <a:r>
              <a:rPr lang="da-DK" sz="2400" dirty="0"/>
              <a:t>Korntørring med grøn strøm</a:t>
            </a:r>
          </a:p>
          <a:p>
            <a:pPr lvl="1"/>
            <a:r>
              <a:rPr lang="da-DK" sz="2400" dirty="0"/>
              <a:t>Eksterne forbrugere</a:t>
            </a:r>
          </a:p>
          <a:p>
            <a:endParaRPr lang="da-DK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6444208" y="3140968"/>
            <a:ext cx="2520280" cy="1692771"/>
          </a:xfrm>
          <a:prstGeom prst="rect">
            <a:avLst/>
          </a:prstGeom>
          <a:solidFill>
            <a:schemeClr val="accent6"/>
          </a:solidFill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324"/>
              </a:spcBef>
            </a:pPr>
            <a:r>
              <a:rPr lang="da-DK" sz="2000" b="1" dirty="0"/>
              <a:t>Partnere</a:t>
            </a:r>
          </a:p>
          <a:p>
            <a:pPr marL="214341" indent="-214341">
              <a:spcBef>
                <a:spcPts val="324"/>
              </a:spcBef>
              <a:buFont typeface="Arial" panose="020B0604020202020204" pitchFamily="34" charset="0"/>
              <a:buChar char="•"/>
            </a:pPr>
            <a:r>
              <a:rPr lang="da-DK" sz="2000" dirty="0"/>
              <a:t>DTU Vindenergi</a:t>
            </a:r>
          </a:p>
          <a:p>
            <a:pPr marL="214341" indent="-214341">
              <a:spcBef>
                <a:spcPts val="324"/>
              </a:spcBef>
              <a:buFont typeface="Arial" panose="020B0604020202020204" pitchFamily="34" charset="0"/>
              <a:buChar char="•"/>
            </a:pPr>
            <a:r>
              <a:rPr lang="da-DK" sz="2000" dirty="0"/>
              <a:t>DTU </a:t>
            </a:r>
            <a:r>
              <a:rPr lang="da-DK" sz="2000" dirty="0" err="1"/>
              <a:t>Elektro</a:t>
            </a:r>
            <a:endParaRPr lang="da-DK" sz="2000" dirty="0"/>
          </a:p>
          <a:p>
            <a:pPr marL="214341" indent="-214341">
              <a:spcBef>
                <a:spcPts val="324"/>
              </a:spcBef>
              <a:buFont typeface="Arial" panose="020B0604020202020204" pitchFamily="34" charset="0"/>
              <a:buChar char="•"/>
            </a:pPr>
            <a:r>
              <a:rPr lang="da-DK" sz="2000" dirty="0"/>
              <a:t>Vennerslund</a:t>
            </a:r>
          </a:p>
          <a:p>
            <a:pPr marL="214341" indent="-214341">
              <a:spcBef>
                <a:spcPts val="324"/>
              </a:spcBef>
              <a:buFont typeface="Arial" panose="020B0604020202020204" pitchFamily="34" charset="0"/>
              <a:buChar char="•"/>
            </a:pPr>
            <a:r>
              <a:rPr lang="da-DK" sz="2000" dirty="0"/>
              <a:t>DTU Link</a:t>
            </a:r>
          </a:p>
        </p:txBody>
      </p:sp>
      <p:pic>
        <p:nvPicPr>
          <p:cNvPr id="7" name="Billede 14">
            <a:extLst>
              <a:ext uri="{FF2B5EF4-FFF2-40B4-BE49-F238E27FC236}">
                <a16:creationId xmlns:a16="http://schemas.microsoft.com/office/drawing/2014/main" id="{67B79B33-7946-FB49-A3E3-A7316FE95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946" y="148485"/>
            <a:ext cx="508534" cy="78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4189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6985190" cy="583692"/>
          </a:xfrm>
        </p:spPr>
        <p:txBody>
          <a:bodyPr>
            <a:noAutofit/>
          </a:bodyPr>
          <a:lstStyle/>
          <a:p>
            <a:r>
              <a:rPr lang="da-DK" dirty="0"/>
              <a:t>Kortlægning af forbrug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91" y="1556792"/>
            <a:ext cx="8241244" cy="4608512"/>
          </a:xfrm>
          <a:prstGeom prst="rect">
            <a:avLst/>
          </a:prstGeom>
        </p:spPr>
      </p:pic>
      <p:pic>
        <p:nvPicPr>
          <p:cNvPr id="7" name="Billede 14">
            <a:extLst>
              <a:ext uri="{FF2B5EF4-FFF2-40B4-BE49-F238E27FC236}">
                <a16:creationId xmlns:a16="http://schemas.microsoft.com/office/drawing/2014/main" id="{67B79B33-7946-FB49-A3E3-A7316FE95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946" y="148485"/>
            <a:ext cx="508534" cy="78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953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368735"/>
            <a:ext cx="6985190" cy="459567"/>
          </a:xfrm>
        </p:spPr>
        <p:txBody>
          <a:bodyPr>
            <a:noAutofit/>
          </a:bodyPr>
          <a:lstStyle/>
          <a:p>
            <a:r>
              <a:rPr lang="da-DK" dirty="0" err="1"/>
              <a:t>Elproduktion</a:t>
            </a:r>
            <a:r>
              <a:rPr lang="da-DK" dirty="0"/>
              <a:t> fra sol og vind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97" y="1412776"/>
            <a:ext cx="8358475" cy="4680520"/>
          </a:xfrm>
          <a:prstGeom prst="rect">
            <a:avLst/>
          </a:prstGeom>
        </p:spPr>
      </p:pic>
      <p:pic>
        <p:nvPicPr>
          <p:cNvPr id="7" name="Billede 14">
            <a:extLst>
              <a:ext uri="{FF2B5EF4-FFF2-40B4-BE49-F238E27FC236}">
                <a16:creationId xmlns:a16="http://schemas.microsoft.com/office/drawing/2014/main" id="{67B79B33-7946-FB49-A3E3-A7316FE95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946" y="148485"/>
            <a:ext cx="508534" cy="7879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6105574"/>
            <a:ext cx="4248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/>
              <a:t>Sukkerfabrikken Nykøbing elforbrug uden for kampagne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38824" y="6093296"/>
            <a:ext cx="1690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 err="1"/>
              <a:t>Ladestation</a:t>
            </a:r>
            <a:r>
              <a:rPr lang="da-DK" sz="1400" dirty="0"/>
              <a:t> ved E45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1700173" y="5787529"/>
            <a:ext cx="855603" cy="377775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7020272" y="5787529"/>
            <a:ext cx="648073" cy="395511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6855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470931"/>
            <a:ext cx="6985190" cy="421653"/>
          </a:xfrm>
        </p:spPr>
        <p:txBody>
          <a:bodyPr>
            <a:noAutofit/>
          </a:bodyPr>
          <a:lstStyle/>
          <a:p>
            <a:r>
              <a:rPr lang="da-DK" dirty="0"/>
              <a:t>Resultaterne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916832"/>
            <a:ext cx="8264585" cy="474663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da-DK" sz="3600" dirty="0"/>
              <a:t>Samlet CO</a:t>
            </a:r>
            <a:r>
              <a:rPr lang="da-DK" sz="3600" baseline="-25000" dirty="0"/>
              <a:t>2</a:t>
            </a:r>
            <a:r>
              <a:rPr lang="da-DK" sz="3600" dirty="0"/>
              <a:t> aftryk fra Vennerslund: 770 t/år</a:t>
            </a:r>
          </a:p>
          <a:p>
            <a:pPr marL="0" indent="0">
              <a:buNone/>
            </a:pPr>
            <a:endParaRPr lang="da-DK" sz="3600" dirty="0"/>
          </a:p>
          <a:p>
            <a:pPr marL="0" indent="0">
              <a:buNone/>
            </a:pPr>
            <a:r>
              <a:rPr lang="da-DK" sz="3600" dirty="0"/>
              <a:t>Omlægning til grøn strøm:</a:t>
            </a:r>
          </a:p>
          <a:p>
            <a:pPr marL="0" indent="0">
              <a:buNone/>
            </a:pPr>
            <a:endParaRPr lang="da-DK" sz="1800" dirty="0"/>
          </a:p>
          <a:p>
            <a:pPr marL="0" indent="0">
              <a:buNone/>
            </a:pPr>
            <a:endParaRPr lang="da-DK" sz="1800" dirty="0"/>
          </a:p>
          <a:p>
            <a:pPr marL="0" indent="0">
              <a:buNone/>
            </a:pPr>
            <a:endParaRPr lang="da-DK" sz="1800" dirty="0"/>
          </a:p>
          <a:p>
            <a:pPr marL="0" indent="0">
              <a:buNone/>
            </a:pPr>
            <a:endParaRPr lang="da-DK" sz="1800" dirty="0"/>
          </a:p>
          <a:p>
            <a:pPr marL="0" indent="0">
              <a:buNone/>
            </a:pPr>
            <a:endParaRPr lang="da-DK" sz="1800" dirty="0"/>
          </a:p>
          <a:p>
            <a:pPr marL="0" indent="0">
              <a:buNone/>
            </a:pPr>
            <a:endParaRPr lang="da-DK" sz="1800" dirty="0"/>
          </a:p>
          <a:p>
            <a:pPr marL="0" indent="0">
              <a:buNone/>
            </a:pPr>
            <a:endParaRPr lang="da-DK" sz="1800" dirty="0"/>
          </a:p>
          <a:p>
            <a:pPr marL="0" indent="0">
              <a:buNone/>
            </a:pPr>
            <a:endParaRPr lang="da-DK" sz="1800" dirty="0"/>
          </a:p>
          <a:p>
            <a:pPr marL="0" indent="0">
              <a:buNone/>
            </a:pPr>
            <a:endParaRPr lang="da-DK" sz="1800" dirty="0"/>
          </a:p>
          <a:p>
            <a:pPr marL="0" indent="0">
              <a:buNone/>
            </a:pPr>
            <a:endParaRPr lang="da-DK" sz="1800" dirty="0"/>
          </a:p>
          <a:p>
            <a:pPr marL="0" indent="0">
              <a:buNone/>
            </a:pPr>
            <a:endParaRPr lang="da-DK" sz="1800" dirty="0"/>
          </a:p>
          <a:p>
            <a:pPr marL="0" indent="0">
              <a:buNone/>
            </a:pPr>
            <a:endParaRPr lang="da-DK" sz="1800" dirty="0"/>
          </a:p>
          <a:p>
            <a:pPr marL="0" indent="0">
              <a:buNone/>
            </a:pPr>
            <a:endParaRPr lang="da-DK" sz="1800" dirty="0"/>
          </a:p>
          <a:p>
            <a:pPr marL="0" indent="0">
              <a:buNone/>
            </a:pPr>
            <a:endParaRPr lang="da-DK" sz="1800" dirty="0"/>
          </a:p>
          <a:p>
            <a:pPr marL="0" indent="0">
              <a:buNone/>
            </a:pPr>
            <a:endParaRPr lang="da-DK" sz="1800" dirty="0"/>
          </a:p>
          <a:p>
            <a:endParaRPr lang="da-DK" dirty="0"/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Link til rapporten med alle resultater: </a:t>
            </a:r>
          </a:p>
          <a:p>
            <a:pPr marL="0" indent="0">
              <a:buNone/>
            </a:pPr>
            <a:r>
              <a:rPr lang="da-DK" dirty="0">
                <a:hlinkClick r:id="rId2"/>
              </a:rPr>
              <a:t>https://orbit.dtu.dk/en/projects/vennerslund-energy-and-nature-park</a:t>
            </a:r>
            <a:r>
              <a:rPr lang="da-DK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r="21651"/>
          <a:stretch/>
        </p:blipFill>
        <p:spPr>
          <a:xfrm rot="5400000">
            <a:off x="6190905" y="3250255"/>
            <a:ext cx="2666846" cy="302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r="24800"/>
          <a:stretch/>
        </p:blipFill>
        <p:spPr>
          <a:xfrm rot="5400000">
            <a:off x="6585662" y="817835"/>
            <a:ext cx="2238296" cy="2665220"/>
          </a:xfrm>
          <a:prstGeom prst="rect">
            <a:avLst/>
          </a:prstGeom>
        </p:spPr>
      </p:pic>
      <p:pic>
        <p:nvPicPr>
          <p:cNvPr id="9" name="Billede 14">
            <a:extLst>
              <a:ext uri="{FF2B5EF4-FFF2-40B4-BE49-F238E27FC236}">
                <a16:creationId xmlns:a16="http://schemas.microsoft.com/office/drawing/2014/main" id="{67B79B33-7946-FB49-A3E3-A7316FE950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946" y="148485"/>
            <a:ext cx="508534" cy="7879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876" y="2708920"/>
            <a:ext cx="4861244" cy="291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279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57500"/>
            <a:ext cx="7272808" cy="745677"/>
          </a:xfrm>
        </p:spPr>
        <p:txBody>
          <a:bodyPr>
            <a:noAutofit/>
          </a:bodyPr>
          <a:lstStyle/>
          <a:p>
            <a:r>
              <a:rPr lang="da-DK" sz="4000" dirty="0"/>
              <a:t>Undervisning og de studerende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3800" r="20863" b="32151"/>
          <a:stretch/>
        </p:blipFill>
        <p:spPr>
          <a:xfrm>
            <a:off x="3978791" y="1094103"/>
            <a:ext cx="5185251" cy="32947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 b="20201"/>
          <a:stretch/>
        </p:blipFill>
        <p:spPr>
          <a:xfrm>
            <a:off x="-22200" y="3654163"/>
            <a:ext cx="5015169" cy="32038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36985" y="4453081"/>
            <a:ext cx="4331559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324"/>
              </a:spcBef>
            </a:pPr>
            <a:r>
              <a:rPr lang="da-DK" sz="1300" dirty="0"/>
              <a:t>De studerende præsenterer deres arbejde på Vennerslund </a:t>
            </a:r>
          </a:p>
        </p:txBody>
      </p:sp>
      <p:pic>
        <p:nvPicPr>
          <p:cNvPr id="9" name="Billede 14">
            <a:extLst>
              <a:ext uri="{FF2B5EF4-FFF2-40B4-BE49-F238E27FC236}">
                <a16:creationId xmlns:a16="http://schemas.microsoft.com/office/drawing/2014/main" id="{67B79B33-7946-FB49-A3E3-A7316FE950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116632"/>
            <a:ext cx="508534" cy="7879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5384" y="3068960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Januar 2019</a:t>
            </a:r>
          </a:p>
        </p:txBody>
      </p:sp>
    </p:spTree>
    <p:extLst>
      <p:ext uri="{BB962C8B-B14F-4D97-AF65-F5344CB8AC3E}">
        <p14:creationId xmlns:p14="http://schemas.microsoft.com/office/powerpoint/2010/main" val="2669704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3600" dirty="0"/>
              <a:t>Mølleplaceringer, veje og solcelleareal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912" y="1196752"/>
            <a:ext cx="5549255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FFF8D814-A262-8B4B-9668-5019C2426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960" y="5968654"/>
            <a:ext cx="995040" cy="99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09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dirty="0"/>
              <a:t>Afstandskrav på 600 meter for vindmøller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1268760"/>
            <a:ext cx="5767348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B384B7A9-D786-D348-A348-0C128903C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960" y="5968654"/>
            <a:ext cx="995040" cy="99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54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200 meter zone - solcelleareal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426" y="1268760"/>
            <a:ext cx="5691886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A82584F4-CEED-294C-A6F5-D95D484C0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960" y="5968654"/>
            <a:ext cx="995040" cy="99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73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Møllestørrelser og produktion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260" y="1417800"/>
            <a:ext cx="3752393" cy="373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90"/>
          <a:stretch/>
        </p:blipFill>
        <p:spPr bwMode="auto">
          <a:xfrm>
            <a:off x="685829" y="5333020"/>
            <a:ext cx="8008343" cy="63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boks 4"/>
          <p:cNvSpPr txBox="1"/>
          <p:nvPr/>
        </p:nvSpPr>
        <p:spPr>
          <a:xfrm>
            <a:off x="664906" y="1877081"/>
            <a:ext cx="38350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Mølletype:</a:t>
            </a:r>
          </a:p>
          <a:p>
            <a:r>
              <a:rPr lang="da-DK" dirty="0"/>
              <a:t>Vestas V136 yderste ring</a:t>
            </a:r>
          </a:p>
          <a:p>
            <a:r>
              <a:rPr lang="da-DK" dirty="0"/>
              <a:t>Siemens </a:t>
            </a:r>
            <a:r>
              <a:rPr lang="da-DK" dirty="0" err="1"/>
              <a:t>Gamesa</a:t>
            </a:r>
            <a:r>
              <a:rPr lang="da-DK" dirty="0"/>
              <a:t> SG 132 inderste ring</a:t>
            </a:r>
          </a:p>
          <a:p>
            <a:endParaRPr lang="da-DK" dirty="0"/>
          </a:p>
          <a:p>
            <a:r>
              <a:rPr lang="da-DK" dirty="0"/>
              <a:t>Produktion:</a:t>
            </a:r>
          </a:p>
          <a:p>
            <a:r>
              <a:rPr lang="da-DK" dirty="0"/>
              <a:t>6 møller i alt ca. 90 mio. kWh pr. år</a:t>
            </a:r>
          </a:p>
          <a:p>
            <a:r>
              <a:rPr lang="da-DK" dirty="0"/>
              <a:t>(22.500 husstande)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F199B02D-0FFF-5047-B496-C4463104F9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960" y="5968654"/>
            <a:ext cx="995040" cy="99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28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Solcelleanlæg</a:t>
            </a:r>
          </a:p>
        </p:txBody>
      </p:sp>
      <p:sp>
        <p:nvSpPr>
          <p:cNvPr id="5" name="Tekstboks 4"/>
          <p:cNvSpPr txBox="1"/>
          <p:nvPr/>
        </p:nvSpPr>
        <p:spPr>
          <a:xfrm>
            <a:off x="675527" y="1600699"/>
            <a:ext cx="360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Solcelleanlæg (eksempel):</a:t>
            </a:r>
          </a:p>
          <a:p>
            <a:r>
              <a:rPr lang="da-DK" dirty="0"/>
              <a:t>Arealstørrelse ca. 52 ha</a:t>
            </a:r>
          </a:p>
          <a:p>
            <a:r>
              <a:rPr lang="da-DK" dirty="0"/>
              <a:t>Solcellehøjde max. 3,5 meter</a:t>
            </a:r>
          </a:p>
          <a:p>
            <a:r>
              <a:rPr lang="da-DK" dirty="0"/>
              <a:t>Produktion ca. 50 mio. kWh pr. år </a:t>
            </a:r>
          </a:p>
          <a:p>
            <a:r>
              <a:rPr lang="da-DK" dirty="0"/>
              <a:t>(12.500 husstande)</a:t>
            </a:r>
          </a:p>
          <a:p>
            <a:r>
              <a:rPr lang="da-DK" dirty="0"/>
              <a:t>Solcellepaneler ca. 150.000 stk.</a:t>
            </a:r>
          </a:p>
          <a:p>
            <a:r>
              <a:rPr lang="da-DK" dirty="0"/>
              <a:t>Invertere ca. 250 stk.</a:t>
            </a:r>
          </a:p>
          <a:p>
            <a:r>
              <a:rPr lang="da-DK" dirty="0"/>
              <a:t>Transformere ca. 25 stk.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8"/>
          <a:stretch/>
        </p:blipFill>
        <p:spPr>
          <a:xfrm>
            <a:off x="4986792" y="3909241"/>
            <a:ext cx="3720414" cy="2712489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792" y="1772816"/>
            <a:ext cx="3736478" cy="1868239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06" y="3909241"/>
            <a:ext cx="4063198" cy="271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69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Transformatorstation</a:t>
            </a:r>
          </a:p>
        </p:txBody>
      </p:sp>
      <p:sp>
        <p:nvSpPr>
          <p:cNvPr id="5" name="Tekstboks 4"/>
          <p:cNvSpPr txBox="1"/>
          <p:nvPr/>
        </p:nvSpPr>
        <p:spPr>
          <a:xfrm>
            <a:off x="613788" y="1460401"/>
            <a:ext cx="3600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Transformator (eksempel):</a:t>
            </a:r>
          </a:p>
          <a:p>
            <a:r>
              <a:rPr lang="da-DK" dirty="0"/>
              <a:t>Arealstørrelse ca. 40 x 80 meter</a:t>
            </a:r>
          </a:p>
          <a:p>
            <a:r>
              <a:rPr lang="da-DK" dirty="0"/>
              <a:t>Bygningsstørrelse max. 150 m</a:t>
            </a:r>
            <a:r>
              <a:rPr lang="da-DK" baseline="30000" dirty="0"/>
              <a:t>2</a:t>
            </a:r>
            <a:r>
              <a:rPr lang="da-DK" dirty="0"/>
              <a:t> </a:t>
            </a:r>
          </a:p>
          <a:p>
            <a:r>
              <a:rPr lang="da-DK" dirty="0"/>
              <a:t>Bygningshøjde max. </a:t>
            </a:r>
            <a:r>
              <a:rPr lang="da-DK"/>
              <a:t>5 </a:t>
            </a:r>
            <a:r>
              <a:rPr lang="da-DK" dirty="0"/>
              <a:t>meter.</a:t>
            </a:r>
          </a:p>
          <a:p>
            <a:r>
              <a:rPr lang="da-DK" dirty="0"/>
              <a:t>Transformerhøjde max. 7 meter.</a:t>
            </a:r>
          </a:p>
          <a:p>
            <a:r>
              <a:rPr lang="da-DK" dirty="0"/>
              <a:t>Lynaflederhøjde max. 12 meter.</a:t>
            </a:r>
          </a:p>
          <a:p>
            <a:r>
              <a:rPr lang="da-DK" dirty="0"/>
              <a:t>Hegn max. højde 2 meter.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195" y="4073238"/>
            <a:ext cx="4633643" cy="253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196" y="1460401"/>
            <a:ext cx="4633642" cy="25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2" t="25536" r="10617" b="-1"/>
          <a:stretch/>
        </p:blipFill>
        <p:spPr bwMode="auto">
          <a:xfrm>
            <a:off x="700147" y="4073237"/>
            <a:ext cx="3367797" cy="2531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e 5"/>
          <p:cNvSpPr/>
          <p:nvPr/>
        </p:nvSpPr>
        <p:spPr>
          <a:xfrm>
            <a:off x="2267744" y="5013176"/>
            <a:ext cx="146244" cy="14401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9" name="Lige pilforbindelse 8"/>
          <p:cNvCxnSpPr/>
          <p:nvPr/>
        </p:nvCxnSpPr>
        <p:spPr>
          <a:xfrm>
            <a:off x="539552" y="4619424"/>
            <a:ext cx="1656184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533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Lysafmærkning</a:t>
            </a:r>
          </a:p>
        </p:txBody>
      </p:sp>
      <p:sp>
        <p:nvSpPr>
          <p:cNvPr id="5" name="Tekstboks 4"/>
          <p:cNvSpPr txBox="1"/>
          <p:nvPr/>
        </p:nvSpPr>
        <p:spPr>
          <a:xfrm>
            <a:off x="685796" y="1685707"/>
            <a:ext cx="41022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Lysafmærkning af hensyn til flytrafik</a:t>
            </a:r>
          </a:p>
          <a:p>
            <a:r>
              <a:rPr lang="da-DK" dirty="0"/>
              <a:t>2 røde lys på hver mølle (</a:t>
            </a:r>
            <a:r>
              <a:rPr lang="da-DK" dirty="0" err="1"/>
              <a:t>nacellen</a:t>
            </a:r>
            <a:r>
              <a:rPr lang="da-DK" dirty="0"/>
              <a:t>).</a:t>
            </a:r>
          </a:p>
          <a:p>
            <a:r>
              <a:rPr lang="da-DK" dirty="0"/>
              <a:t>Faste lys – ikke blink.</a:t>
            </a:r>
          </a:p>
          <a:p>
            <a:r>
              <a:rPr lang="da-DK" dirty="0"/>
              <a:t>Lysstyrke 10-30 </a:t>
            </a:r>
            <a:r>
              <a:rPr lang="da-DK" dirty="0" err="1"/>
              <a:t>candela</a:t>
            </a:r>
            <a:r>
              <a:rPr lang="da-DK" dirty="0"/>
              <a:t>.</a:t>
            </a:r>
          </a:p>
          <a:p>
            <a:r>
              <a:rPr lang="da-DK" dirty="0"/>
              <a:t>10 candele svarer til en 8,5 W glødepære.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95463"/>
            <a:ext cx="329565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17D4B555-CCC5-6641-A97B-AC0D3AA07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960" y="5968654"/>
            <a:ext cx="995040" cy="99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095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2544</TotalTime>
  <Words>480</Words>
  <Application>Microsoft Macintosh PowerPoint</Application>
  <PresentationFormat>Skærmshow (4:3)</PresentationFormat>
  <Paragraphs>118</Paragraphs>
  <Slides>28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28</vt:i4>
      </vt:variant>
    </vt:vector>
  </HeadingPairs>
  <TitlesOfParts>
    <vt:vector size="32" baseType="lpstr">
      <vt:lpstr>ＭＳ Ｐゴシック</vt:lpstr>
      <vt:lpstr>Arial</vt:lpstr>
      <vt:lpstr>Calibri</vt:lpstr>
      <vt:lpstr>Kontortema</vt:lpstr>
      <vt:lpstr>  Vedvarende energianlæg ved Skjørringe Gods</vt:lpstr>
      <vt:lpstr>Placering af vindmøller og solcelleareal </vt:lpstr>
      <vt:lpstr>Mølleplaceringer, veje og solcelleareal</vt:lpstr>
      <vt:lpstr>Afstandskrav på 600 meter for vindmøller</vt:lpstr>
      <vt:lpstr>200 meter zone - solcelleareal</vt:lpstr>
      <vt:lpstr>Møllestørrelser og produktion</vt:lpstr>
      <vt:lpstr>Solcelleanlæg</vt:lpstr>
      <vt:lpstr>Transformatorstation</vt:lpstr>
      <vt:lpstr>Lysafmærkning</vt:lpstr>
      <vt:lpstr>Støjberegning - vindhastighed 6 m/s</vt:lpstr>
      <vt:lpstr>Støjberegning - vindhastighed 8 m/s</vt:lpstr>
      <vt:lpstr>Lavfrekvent støj – vindhastighed 8 m/s</vt:lpstr>
      <vt:lpstr>Skyggekast</vt:lpstr>
      <vt:lpstr>Støj fra motorvejen</vt:lpstr>
      <vt:lpstr>VE-loven</vt:lpstr>
      <vt:lpstr>Visualisering fra Vennerslundsvej</vt:lpstr>
      <vt:lpstr>Visualisering fra Lundbyvej</vt:lpstr>
      <vt:lpstr>Visualisering fra Lundbyvej</vt:lpstr>
      <vt:lpstr>Visualisering fra kysten</vt:lpstr>
      <vt:lpstr>Visualisering fra Sundby</vt:lpstr>
      <vt:lpstr>Reduktion af CO2 udledning fra landbrug </vt:lpstr>
      <vt:lpstr>DTU Vindenergi  </vt:lpstr>
      <vt:lpstr>Udfordringen</vt:lpstr>
      <vt:lpstr>Projektet 2019 - 2020</vt:lpstr>
      <vt:lpstr>Kortlægning af forbrug</vt:lpstr>
      <vt:lpstr>Elproduktion fra sol og vind</vt:lpstr>
      <vt:lpstr>Resultaterne</vt:lpstr>
      <vt:lpstr>Undervisning og de studerende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Vedvarende energianlæg ved Skjørringe Gods</dc:title>
  <dc:creator>Mogens Leth</dc:creator>
  <cp:lastModifiedBy>Louise Lindhagen</cp:lastModifiedBy>
  <cp:revision>44</cp:revision>
  <dcterms:created xsi:type="dcterms:W3CDTF">2019-01-14T21:50:22Z</dcterms:created>
  <dcterms:modified xsi:type="dcterms:W3CDTF">2020-06-25T15:10:57Z</dcterms:modified>
</cp:coreProperties>
</file>